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D9"/>
    <a:srgbClr val="D2A000"/>
    <a:srgbClr val="FDD183"/>
    <a:srgbClr val="FFEE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108" y="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502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6620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602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3636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3698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093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7350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7819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2204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2253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648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1EEC0-4A64-408A-9AF7-7CE07A725CED}" type="datetimeFigureOut">
              <a:rPr lang="en-AU" smtClean="0"/>
              <a:t>26/02/2018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F6177-6F95-4D24-96EB-E64BCF0FD0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285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hyperlink" Target="http://www.beesbusiness.com.au/" TargetMode="External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hyperlink" Target="http://beesbusiness.com.au/pollweekmain.html" TargetMode="External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5D9"/>
            </a:gs>
            <a:gs pos="35000">
              <a:srgbClr val="FFEEB9"/>
            </a:gs>
            <a:gs pos="78000">
              <a:srgbClr val="FDD183"/>
            </a:gs>
            <a:gs pos="100000">
              <a:srgbClr val="D2A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551512" y="44478"/>
            <a:ext cx="5752409" cy="869951"/>
          </a:xfrm>
          <a:prstGeom prst="rect">
            <a:avLst/>
          </a:prstGeom>
          <a:noFill/>
        </p:spPr>
        <p:txBody>
          <a:bodyPr wrap="none" lIns="38576" tIns="19289" rIns="38576" bIns="19289">
            <a:spAutoFit/>
          </a:bodyPr>
          <a:lstStyle/>
          <a:p>
            <a:pPr algn="ctr"/>
            <a:r>
              <a:rPr lang="en-US" sz="5400" dirty="0">
                <a:ln w="0"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It’s Pollinator Week!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08697" y="922018"/>
            <a:ext cx="6657863" cy="2213059"/>
            <a:chOff x="1266412" y="1047806"/>
            <a:chExt cx="4133677" cy="1374025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26" r="6357"/>
            <a:stretch/>
          </p:blipFill>
          <p:spPr>
            <a:xfrm>
              <a:off x="1266412" y="1047806"/>
              <a:ext cx="886189" cy="747700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29" t="-18" r="12133"/>
            <a:stretch/>
          </p:blipFill>
          <p:spPr>
            <a:xfrm>
              <a:off x="3005137" y="1051650"/>
              <a:ext cx="790838" cy="743856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14" t="705" r="17856"/>
            <a:stretch/>
          </p:blipFill>
          <p:spPr>
            <a:xfrm>
              <a:off x="3804324" y="1047806"/>
              <a:ext cx="849794" cy="747700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97" t="163" r="32232"/>
            <a:stretch/>
          </p:blipFill>
          <p:spPr>
            <a:xfrm>
              <a:off x="4664428" y="1049022"/>
              <a:ext cx="735661" cy="746484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3817" y="1051751"/>
              <a:ext cx="832968" cy="746048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12" t="3037" r="21443" b="10786"/>
            <a:stretch/>
          </p:blipFill>
          <p:spPr>
            <a:xfrm>
              <a:off x="3292777" y="1811025"/>
              <a:ext cx="776722" cy="610806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18" t="6907" r="32957" b="29"/>
            <a:stretch/>
          </p:blipFill>
          <p:spPr>
            <a:xfrm>
              <a:off x="2560227" y="1811022"/>
              <a:ext cx="718563" cy="610808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91" t="10576" r="7820" b="25116"/>
            <a:stretch/>
          </p:blipFill>
          <p:spPr>
            <a:xfrm>
              <a:off x="1898308" y="1811022"/>
              <a:ext cx="646706" cy="610808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694" b="32084"/>
            <a:stretch/>
          </p:blipFill>
          <p:spPr>
            <a:xfrm>
              <a:off x="4086117" y="1811025"/>
              <a:ext cx="701023" cy="610806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173380" y="3222453"/>
            <a:ext cx="650867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/>
              <a:t>Join us in celebrating</a:t>
            </a:r>
          </a:p>
          <a:p>
            <a:pPr algn="ctr"/>
            <a:r>
              <a:rPr lang="en-AU" sz="3200" b="1" dirty="0"/>
              <a:t>Australian Pollinator Week</a:t>
            </a:r>
          </a:p>
          <a:p>
            <a:pPr algn="ctr"/>
            <a:r>
              <a:rPr lang="en-AU" sz="2800" b="1" baseline="30000" dirty="0"/>
              <a:t>**</a:t>
            </a:r>
            <a:r>
              <a:rPr lang="en-AU" sz="2800" b="1" baseline="30000" dirty="0" err="1"/>
              <a:t>th</a:t>
            </a:r>
            <a:r>
              <a:rPr lang="en-AU" sz="2800" b="1" dirty="0"/>
              <a:t> – **</a:t>
            </a:r>
            <a:r>
              <a:rPr lang="en-AU" sz="2800" b="1" baseline="30000" dirty="0" err="1"/>
              <a:t>th</a:t>
            </a:r>
            <a:r>
              <a:rPr lang="en-AU" sz="2800" b="1" dirty="0"/>
              <a:t> November 20**</a:t>
            </a:r>
            <a:endParaRPr lang="en-AU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93774" y="4806988"/>
            <a:ext cx="650867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/>
              <a:t>How can we support insect pollinators?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/>
              <a:t>Plant lots of flowering plants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/>
              <a:t>Don’t use insecticides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/>
              <a:t>When pruning, bundle hollow stems together for cavity-nesting insects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89620" y="8923685"/>
            <a:ext cx="63128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go to </a:t>
            </a: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11"/>
              </a:rPr>
              <a:t>www.beesbusiness.com.au</a:t>
            </a: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or </a:t>
            </a:r>
            <a:r>
              <a:rPr lang="en-US" sz="1600" u="sng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facebook.com/groups/</a:t>
            </a:r>
            <a:r>
              <a:rPr lang="en-US" sz="1600" u="sng" dirty="0" err="1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beeawareofyournativebees</a:t>
            </a:r>
            <a:r>
              <a:rPr lang="en-US" sz="1600" dirty="0">
                <a:ln w="0"/>
                <a:solidFill>
                  <a:srgbClr val="5A5A5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</a:t>
            </a:r>
          </a:p>
          <a:p>
            <a:pPr algn="ctr"/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find information, find a group activity, share ideas, share your pictures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157740" y="7089706"/>
            <a:ext cx="2106023" cy="1763051"/>
            <a:chOff x="3905892" y="6934690"/>
            <a:chExt cx="2106023" cy="176305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98" t="7594" r="8079" b="15307"/>
            <a:stretch/>
          </p:blipFill>
          <p:spPr>
            <a:xfrm>
              <a:off x="3905892" y="6934690"/>
              <a:ext cx="2106023" cy="176305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905892" y="8451520"/>
              <a:ext cx="10230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00" dirty="0"/>
                <a:t>Michael Duncan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01385" y="7089706"/>
            <a:ext cx="2305416" cy="1729062"/>
            <a:chOff x="401385" y="6723678"/>
            <a:chExt cx="2305416" cy="172906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385" y="6723678"/>
              <a:ext cx="2305416" cy="172906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11077" y="6723678"/>
              <a:ext cx="9444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00" dirty="0">
                  <a:solidFill>
                    <a:schemeClr val="bg1"/>
                  </a:solidFill>
                </a:rPr>
                <a:t>Jaime </a:t>
              </a:r>
              <a:r>
                <a:rPr lang="en-AU" sz="1000" dirty="0" err="1">
                  <a:solidFill>
                    <a:schemeClr val="bg1"/>
                  </a:solidFill>
                </a:rPr>
                <a:t>Pawelek</a:t>
              </a:r>
              <a:endParaRPr lang="en-AU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983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5D9"/>
            </a:gs>
            <a:gs pos="35000">
              <a:srgbClr val="FFEEB9"/>
            </a:gs>
            <a:gs pos="78000">
              <a:srgbClr val="FDD183"/>
            </a:gs>
            <a:gs pos="100000">
              <a:srgbClr val="D2A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664525" y="44478"/>
            <a:ext cx="5526384" cy="1362394"/>
          </a:xfrm>
          <a:prstGeom prst="rect">
            <a:avLst/>
          </a:prstGeom>
          <a:noFill/>
        </p:spPr>
        <p:txBody>
          <a:bodyPr wrap="none" lIns="38576" tIns="19289" rIns="38576" bIns="19289">
            <a:spAutoFit/>
          </a:bodyPr>
          <a:lstStyle/>
          <a:p>
            <a:pPr algn="ctr"/>
            <a:r>
              <a:rPr lang="en-US" sz="5400" dirty="0">
                <a:ln w="0"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It’s Pollinator Week</a:t>
            </a:r>
          </a:p>
          <a:p>
            <a:pPr algn="ctr"/>
            <a:r>
              <a:rPr lang="en-US" sz="3200" dirty="0">
                <a:ln w="0"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** – **</a:t>
            </a:r>
            <a:r>
              <a:rPr lang="en-US" sz="3200" baseline="30000" dirty="0" err="1">
                <a:ln w="0"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US" sz="3200" dirty="0">
                <a:ln w="0"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 November 20**</a:t>
            </a:r>
            <a:endParaRPr lang="en-US" sz="2800" dirty="0">
              <a:ln w="0"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0068" y="1451936"/>
            <a:ext cx="6657863" cy="2213059"/>
            <a:chOff x="1266412" y="1047806"/>
            <a:chExt cx="4133677" cy="1374025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26" r="6357"/>
            <a:stretch/>
          </p:blipFill>
          <p:spPr>
            <a:xfrm>
              <a:off x="1266412" y="1047806"/>
              <a:ext cx="886189" cy="747700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29" t="-18" r="12133"/>
            <a:stretch/>
          </p:blipFill>
          <p:spPr>
            <a:xfrm>
              <a:off x="3005137" y="1051650"/>
              <a:ext cx="790838" cy="743856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14" t="705" r="17856"/>
            <a:stretch/>
          </p:blipFill>
          <p:spPr>
            <a:xfrm>
              <a:off x="3804324" y="1047806"/>
              <a:ext cx="849794" cy="747700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97" t="163" r="32232"/>
            <a:stretch/>
          </p:blipFill>
          <p:spPr>
            <a:xfrm>
              <a:off x="4664428" y="1049022"/>
              <a:ext cx="735661" cy="746484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3817" y="1051751"/>
              <a:ext cx="832968" cy="746048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12" t="3037" r="21443" b="10786"/>
            <a:stretch/>
          </p:blipFill>
          <p:spPr>
            <a:xfrm>
              <a:off x="3292777" y="1811025"/>
              <a:ext cx="776722" cy="610806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18" t="6907" r="32957" b="29"/>
            <a:stretch/>
          </p:blipFill>
          <p:spPr>
            <a:xfrm>
              <a:off x="2560227" y="1811022"/>
              <a:ext cx="718563" cy="610808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91" t="10576" r="7820" b="25116"/>
            <a:stretch/>
          </p:blipFill>
          <p:spPr>
            <a:xfrm>
              <a:off x="1898308" y="1811022"/>
              <a:ext cx="646706" cy="610808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694" b="32084"/>
            <a:stretch/>
          </p:blipFill>
          <p:spPr>
            <a:xfrm>
              <a:off x="4086117" y="1811025"/>
              <a:ext cx="701023" cy="610806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93774" y="6474889"/>
            <a:ext cx="65086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000" b="1" dirty="0"/>
              <a:t>How can we support insect pollinators?</a:t>
            </a:r>
          </a:p>
          <a:p>
            <a:pPr lvl="1" algn="ctr"/>
            <a:r>
              <a:rPr lang="en-AU" sz="3000" dirty="0"/>
              <a:t>Plant </a:t>
            </a:r>
            <a:r>
              <a:rPr lang="en-AU" sz="3000" b="1" dirty="0"/>
              <a:t>lots</a:t>
            </a:r>
            <a:r>
              <a:rPr lang="en-AU" sz="3000" dirty="0"/>
              <a:t> of flowering plants</a:t>
            </a:r>
          </a:p>
          <a:p>
            <a:pPr lvl="1" algn="ctr"/>
            <a:r>
              <a:rPr lang="en-AU" sz="3000" dirty="0"/>
              <a:t>Don’t use insecticides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07398" y="8335332"/>
            <a:ext cx="63128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for more information go to 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11"/>
              </a:rPr>
              <a:t>beesbusiness.com.au/pollweekmain.html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or </a:t>
            </a:r>
            <a:r>
              <a:rPr lang="en-US" u="sng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facebook.com/groups/</a:t>
            </a:r>
            <a:r>
              <a:rPr lang="en-US" u="sng" dirty="0" err="1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beeawareofyournativebees</a:t>
            </a:r>
            <a:r>
              <a:rPr lang="en-US" dirty="0">
                <a:ln w="0"/>
                <a:solidFill>
                  <a:srgbClr val="5A5A5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 share ideas and pictures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0068" y="3937338"/>
            <a:ext cx="6581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b="1" kern="0" dirty="0">
                <a:solidFill>
                  <a:sysClr val="windowText" lastClr="000000"/>
                </a:solidFill>
              </a:rPr>
              <a:t>Did you know …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AU" sz="2400" kern="0" dirty="0">
                <a:solidFill>
                  <a:sysClr val="windowText" lastClr="000000"/>
                </a:solidFill>
              </a:rPr>
              <a:t>Pollinators drive biodiversity?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AU" sz="2400" kern="0">
                <a:solidFill>
                  <a:sysClr val="windowText" lastClr="000000"/>
                </a:solidFill>
              </a:rPr>
              <a:t>75% </a:t>
            </a:r>
            <a:r>
              <a:rPr lang="en-AU" sz="2400" kern="0" dirty="0">
                <a:solidFill>
                  <a:sysClr val="windowText" lastClr="000000"/>
                </a:solidFill>
              </a:rPr>
              <a:t>of flowering plants rely on insect pollinators to reproduce?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AU" sz="2400" kern="0" dirty="0">
                <a:solidFill>
                  <a:sysClr val="windowText" lastClr="000000"/>
                </a:solidFill>
              </a:rPr>
              <a:t>The world is suffering major pollinator declines?</a:t>
            </a:r>
          </a:p>
        </p:txBody>
      </p:sp>
    </p:spTree>
    <p:extLst>
      <p:ext uri="{BB962C8B-B14F-4D97-AF65-F5344CB8AC3E}">
        <p14:creationId xmlns:p14="http://schemas.microsoft.com/office/powerpoint/2010/main" val="147035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163</Words>
  <Application>Microsoft Office PowerPoint</Application>
  <PresentationFormat>A4 Paper (210x297 mm)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Megan Halcroft</cp:lastModifiedBy>
  <cp:revision>22</cp:revision>
  <dcterms:created xsi:type="dcterms:W3CDTF">2015-09-15T04:50:09Z</dcterms:created>
  <dcterms:modified xsi:type="dcterms:W3CDTF">2018-02-26T03:11:28Z</dcterms:modified>
</cp:coreProperties>
</file>